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38404800" cy="38404800"/>
  <p:notesSz cx="15557500" cy="20104100"/>
  <p:defaultText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04848"/>
    <a:srgbClr val="6FC29A"/>
    <a:srgbClr val="E14C3E"/>
    <a:srgbClr val="21EC8D"/>
    <a:srgbClr val="E6E6E6"/>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5" autoAdjust="0"/>
    <p:restoredTop sz="94677" autoAdjust="0"/>
  </p:normalViewPr>
  <p:slideViewPr>
    <p:cSldViewPr>
      <p:cViewPr varScale="1">
        <p:scale>
          <a:sx n="38" d="100"/>
          <a:sy n="38" d="100"/>
        </p:scale>
        <p:origin x="-3952" y="-144"/>
      </p:cViewPr>
      <p:guideLst>
        <p:guide orient="horz" pos="5502"/>
        <p:guide pos="5332"/>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interSettings" Target="printerSettings/printerSettings1.bin"/><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2880360" y="11905490"/>
            <a:ext cx="32644080" cy="276999"/>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5760720" y="21506690"/>
            <a:ext cx="2688336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5/5/17</a:t>
            </a:fld>
            <a:endParaRPr lang="en-US" dirty="0"/>
          </a:p>
        </p:txBody>
      </p:sp>
      <p:sp>
        <p:nvSpPr>
          <p:cNvPr id="6" name="Holder 6"/>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type="body" idx="1"/>
          </p:nvPr>
        </p:nvSpPr>
        <p:spPr>
          <a:xfrm>
            <a:off x="1920240" y="8833106"/>
            <a:ext cx="34564320" cy="276999"/>
          </a:xfrm>
          <a:prstGeom prst="rect">
            <a:avLst/>
          </a:prstGeom>
        </p:spPr>
        <p:txBody>
          <a:bodyPr lIns="0" tIns="0" rIns="0" bIns="0"/>
          <a:lstStyle>
            <a:lvl1pPr>
              <a:defRPr/>
            </a:lvl1pPr>
          </a:lstStyle>
          <a:p>
            <a:endParaRPr/>
          </a:p>
        </p:txBody>
      </p:sp>
      <p:sp>
        <p:nvSpPr>
          <p:cNvPr id="4" name="Holder 4"/>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5/5/17</a:t>
            </a:fld>
            <a:endParaRPr lang="en-US" dirty="0"/>
          </a:p>
        </p:txBody>
      </p:sp>
      <p:sp>
        <p:nvSpPr>
          <p:cNvPr id="6" name="Holder 6"/>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sz="half" idx="2"/>
          </p:nvPr>
        </p:nvSpPr>
        <p:spPr>
          <a:xfrm>
            <a:off x="1920241" y="8833106"/>
            <a:ext cx="16706087"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9778471" y="8833106"/>
            <a:ext cx="16706087" cy="27699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5/5/17</a:t>
            </a:fld>
            <a:endParaRPr lang="en-US" dirty="0"/>
          </a:p>
        </p:txBody>
      </p:sp>
      <p:sp>
        <p:nvSpPr>
          <p:cNvPr id="7" name="Holder 7"/>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5/5/17</a:t>
            </a:fld>
            <a:endParaRPr lang="en-US" dirty="0"/>
          </a:p>
        </p:txBody>
      </p:sp>
      <p:sp>
        <p:nvSpPr>
          <p:cNvPr id="5" name="Holder 5"/>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5/5/17</a:t>
            </a:fld>
            <a:endParaRPr lang="en-US" dirty="0"/>
          </a:p>
        </p:txBody>
      </p:sp>
      <p:sp>
        <p:nvSpPr>
          <p:cNvPr id="4" name="Holder 4"/>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914400">
        <a:defRPr>
          <a:latin typeface="+mn-lt"/>
          <a:ea typeface="+mn-ea"/>
          <a:cs typeface="+mn-cs"/>
        </a:defRPr>
      </a:lvl2pPr>
      <a:lvl3pPr marL="1828800">
        <a:defRPr>
          <a:latin typeface="+mn-lt"/>
          <a:ea typeface="+mn-ea"/>
          <a:cs typeface="+mn-cs"/>
        </a:defRPr>
      </a:lvl3pPr>
      <a:lvl4pPr marL="2743200">
        <a:defRPr>
          <a:latin typeface="+mn-lt"/>
          <a:ea typeface="+mn-ea"/>
          <a:cs typeface="+mn-cs"/>
        </a:defRPr>
      </a:lvl4pPr>
      <a:lvl5pPr marL="3657600">
        <a:defRPr>
          <a:latin typeface="+mn-lt"/>
          <a:ea typeface="+mn-ea"/>
          <a:cs typeface="+mn-cs"/>
        </a:defRPr>
      </a:lvl5pPr>
      <a:lvl6pPr marL="4572000">
        <a:defRPr>
          <a:latin typeface="+mn-lt"/>
          <a:ea typeface="+mn-ea"/>
          <a:cs typeface="+mn-cs"/>
        </a:defRPr>
      </a:lvl6pPr>
      <a:lvl7pPr marL="5486400">
        <a:defRPr>
          <a:latin typeface="+mn-lt"/>
          <a:ea typeface="+mn-ea"/>
          <a:cs typeface="+mn-cs"/>
        </a:defRPr>
      </a:lvl7pPr>
      <a:lvl8pPr marL="6400800">
        <a:defRPr>
          <a:latin typeface="+mn-lt"/>
          <a:ea typeface="+mn-ea"/>
          <a:cs typeface="+mn-cs"/>
        </a:defRPr>
      </a:lvl8pPr>
      <a:lvl9pPr marL="7315200">
        <a:defRPr>
          <a:latin typeface="+mn-lt"/>
          <a:ea typeface="+mn-ea"/>
          <a:cs typeface="+mn-cs"/>
        </a:defRPr>
      </a:lvl9pPr>
    </p:bodyStyle>
    <p:otherStyle>
      <a:lvl1pPr marL="0">
        <a:defRPr>
          <a:latin typeface="+mn-lt"/>
          <a:ea typeface="+mn-ea"/>
          <a:cs typeface="+mn-cs"/>
        </a:defRPr>
      </a:lvl1pPr>
      <a:lvl2pPr marL="914400">
        <a:defRPr>
          <a:latin typeface="+mn-lt"/>
          <a:ea typeface="+mn-ea"/>
          <a:cs typeface="+mn-cs"/>
        </a:defRPr>
      </a:lvl2pPr>
      <a:lvl3pPr marL="1828800">
        <a:defRPr>
          <a:latin typeface="+mn-lt"/>
          <a:ea typeface="+mn-ea"/>
          <a:cs typeface="+mn-cs"/>
        </a:defRPr>
      </a:lvl3pPr>
      <a:lvl4pPr marL="2743200">
        <a:defRPr>
          <a:latin typeface="+mn-lt"/>
          <a:ea typeface="+mn-ea"/>
          <a:cs typeface="+mn-cs"/>
        </a:defRPr>
      </a:lvl4pPr>
      <a:lvl5pPr marL="3657600">
        <a:defRPr>
          <a:latin typeface="+mn-lt"/>
          <a:ea typeface="+mn-ea"/>
          <a:cs typeface="+mn-cs"/>
        </a:defRPr>
      </a:lvl5pPr>
      <a:lvl6pPr marL="4572000">
        <a:defRPr>
          <a:latin typeface="+mn-lt"/>
          <a:ea typeface="+mn-ea"/>
          <a:cs typeface="+mn-cs"/>
        </a:defRPr>
      </a:lvl6pPr>
      <a:lvl7pPr marL="5486400">
        <a:defRPr>
          <a:latin typeface="+mn-lt"/>
          <a:ea typeface="+mn-ea"/>
          <a:cs typeface="+mn-cs"/>
        </a:defRPr>
      </a:lvl7pPr>
      <a:lvl8pPr marL="6400800">
        <a:defRPr>
          <a:latin typeface="+mn-lt"/>
          <a:ea typeface="+mn-ea"/>
          <a:cs typeface="+mn-cs"/>
        </a:defRPr>
      </a:lvl8pPr>
      <a:lvl9pPr marL="73152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0.png"/><Relationship Id="rId12" Type="http://schemas.openxmlformats.org/officeDocument/2006/relationships/image" Target="../media/image11.png"/><Relationship Id="rId1" Type="http://schemas.openxmlformats.org/officeDocument/2006/relationships/slideLayout" Target="../slideLayouts/slideLayout5.xml"/><Relationship Id="rId2" Type="http://schemas.openxmlformats.org/officeDocument/2006/relationships/image" Target="../media/image1.emf"/><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png"/><Relationship Id="rId10"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381000" y="304800"/>
            <a:ext cx="37642800" cy="4343400"/>
          </a:xfrm>
          <a:prstGeom prst="rect">
            <a:avLst/>
          </a:prstGeom>
          <a:solidFill>
            <a:srgbClr val="6FC29A"/>
          </a:solid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object 2"/>
          <p:cNvSpPr txBox="1"/>
          <p:nvPr/>
        </p:nvSpPr>
        <p:spPr>
          <a:xfrm>
            <a:off x="914400" y="762000"/>
            <a:ext cx="36728400" cy="2474601"/>
          </a:xfrm>
          <a:prstGeom prst="rect">
            <a:avLst/>
          </a:prstGeom>
        </p:spPr>
        <p:txBody>
          <a:bodyPr vert="horz" wrap="square" lIns="182880" tIns="182880" rIns="182880" bIns="182880" rtlCol="0" anchor="ctr">
            <a:noAutofit/>
          </a:bodyPr>
          <a:lstStyle/>
          <a:p>
            <a:pPr marL="25400" marR="10160" algn="ctr">
              <a:lnSpc>
                <a:spcPts val="12700"/>
              </a:lnSpc>
              <a:spcAft>
                <a:spcPts val="3000"/>
              </a:spcAft>
            </a:pPr>
            <a:r>
              <a:rPr lang="en-US" sz="10000" dirty="0">
                <a:solidFill>
                  <a:srgbClr val="D04848"/>
                </a:solidFill>
                <a:latin typeface="Gill Sans MT"/>
                <a:cs typeface="Gill Sans MT"/>
              </a:rPr>
              <a:t>Using Dark Images to Characterize the Stability of Pixels in the WFC3/UVIS Detector</a:t>
            </a:r>
            <a:endParaRPr sz="10000" dirty="0">
              <a:solidFill>
                <a:srgbClr val="D04848"/>
              </a:solidFill>
              <a:latin typeface="Gill Sans MT"/>
              <a:cs typeface="Gill Sans MT"/>
            </a:endParaRPr>
          </a:p>
        </p:txBody>
      </p:sp>
      <p:sp>
        <p:nvSpPr>
          <p:cNvPr id="1786" name="object 9"/>
          <p:cNvSpPr txBox="1"/>
          <p:nvPr/>
        </p:nvSpPr>
        <p:spPr>
          <a:xfrm>
            <a:off x="27127200" y="36118800"/>
            <a:ext cx="11277600" cy="685800"/>
          </a:xfrm>
          <a:prstGeom prst="rect">
            <a:avLst/>
          </a:prstGeom>
        </p:spPr>
        <p:txBody>
          <a:bodyPr vert="horz" wrap="square" lIns="182880" tIns="182880" rIns="182880" bIns="182880" rtlCol="0">
            <a:noAutofit/>
          </a:bodyPr>
          <a:lstStyle/>
          <a:p>
            <a:pPr marL="26670" algn="ctr"/>
            <a:r>
              <a:rPr lang="en-US" spc="10" dirty="0" smtClean="0">
                <a:solidFill>
                  <a:srgbClr val="D04848"/>
                </a:solidFill>
                <a:latin typeface="Gill Sans MT"/>
                <a:cs typeface="Gill Sans MT"/>
              </a:rPr>
              <a:t>References</a:t>
            </a:r>
          </a:p>
        </p:txBody>
      </p:sp>
      <p:sp>
        <p:nvSpPr>
          <p:cNvPr id="1791" name="object 12"/>
          <p:cNvSpPr/>
          <p:nvPr/>
        </p:nvSpPr>
        <p:spPr>
          <a:xfrm>
            <a:off x="788474" y="8153400"/>
            <a:ext cx="36827852" cy="0"/>
          </a:xfrm>
          <a:custGeom>
            <a:avLst/>
            <a:gdLst/>
            <a:ahLst/>
            <a:cxnLst/>
            <a:rect l="l" t="t" r="r" b="b"/>
            <a:pathLst>
              <a:path w="14918690">
                <a:moveTo>
                  <a:pt x="14918519" y="0"/>
                </a:moveTo>
                <a:lnTo>
                  <a:pt x="0" y="0"/>
                </a:lnTo>
              </a:path>
            </a:pathLst>
          </a:custGeom>
          <a:ln w="13296">
            <a:gradFill flip="none" rotWithShape="1">
              <a:gsLst>
                <a:gs pos="50000">
                  <a:schemeClr val="tx1"/>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sp>
        <p:nvSpPr>
          <p:cNvPr id="1792" name="object 5"/>
          <p:cNvSpPr txBox="1"/>
          <p:nvPr/>
        </p:nvSpPr>
        <p:spPr>
          <a:xfrm>
            <a:off x="5094514" y="4651017"/>
            <a:ext cx="28215772" cy="3168823"/>
          </a:xfrm>
          <a:prstGeom prst="rect">
            <a:avLst/>
          </a:prstGeom>
        </p:spPr>
        <p:txBody>
          <a:bodyPr vert="horz" wrap="square" lIns="91440" tIns="91440" rIns="91440" bIns="91440" rtlCol="0">
            <a:noAutofit/>
          </a:bodyPr>
          <a:lstStyle/>
          <a:p>
            <a:pPr marR="118110" algn="ctr"/>
            <a:r>
              <a:rPr lang="en-US" sz="4400" spc="10" dirty="0">
                <a:solidFill>
                  <a:srgbClr val="D04848"/>
                </a:solidFill>
                <a:latin typeface="Gill Sans MT"/>
                <a:cs typeface="Gill Sans MT"/>
              </a:rPr>
              <a:t>Abstract</a:t>
            </a:r>
            <a:endParaRPr sz="4400" dirty="0">
              <a:solidFill>
                <a:srgbClr val="D04848"/>
              </a:solidFill>
              <a:latin typeface="Gill Sans MT"/>
              <a:cs typeface="Gill Sans MT"/>
            </a:endParaRPr>
          </a:p>
          <a:p>
            <a:pPr marL="25400" marR="10160" algn="just">
              <a:lnSpc>
                <a:spcPct val="101299"/>
              </a:lnSpc>
              <a:spcBef>
                <a:spcPts val="718"/>
              </a:spcBef>
            </a:pPr>
            <a:r>
              <a:rPr lang="en-US" sz="3200" dirty="0">
                <a:latin typeface="Garamond"/>
                <a:cs typeface="Garamond"/>
              </a:rPr>
              <a:t>The Ultraviolet-Visible (UVIS) detector on board the Hubble Space Telescope's (HST) Wide Field Camera 3 (WFC3) instrument has been acquiring 'dark' images on a daily basis since its installation in 2009.  These dark images are 900 second exposures with the shutter closed as to measure the inherent dark current of the detector.  Using these dark exposures, we have constructed ‘pixel history' images in which a specific column of the detector is extracted from each dark and placed into a new time-ordered array.  We discuss how the pixel history images are used to characterize the stability of each pixel over time, as well as current trends in the WFC3/UVIS dark current.</a:t>
            </a:r>
            <a:endParaRPr sz="3200" dirty="0">
              <a:latin typeface="Garamond"/>
              <a:cs typeface="Garamond"/>
            </a:endParaRPr>
          </a:p>
        </p:txBody>
      </p:sp>
      <p:sp>
        <p:nvSpPr>
          <p:cNvPr id="1795" name="object 12"/>
          <p:cNvSpPr/>
          <p:nvPr/>
        </p:nvSpPr>
        <p:spPr>
          <a:xfrm flipV="1">
            <a:off x="838200" y="34747200"/>
            <a:ext cx="18413926" cy="45719"/>
          </a:xfrm>
          <a:custGeom>
            <a:avLst/>
            <a:gdLst/>
            <a:ahLst/>
            <a:cxnLst/>
            <a:rect l="l" t="t" r="r" b="b"/>
            <a:pathLst>
              <a:path w="14918690">
                <a:moveTo>
                  <a:pt x="14918519" y="0"/>
                </a:moveTo>
                <a:lnTo>
                  <a:pt x="0" y="0"/>
                </a:lnTo>
              </a:path>
            </a:pathLst>
          </a:custGeom>
          <a:ln w="13296">
            <a:gradFill flip="none" rotWithShape="1">
              <a:gsLst>
                <a:gs pos="50000">
                  <a:schemeClr val="tx1"/>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sp>
        <p:nvSpPr>
          <p:cNvPr id="5" name="object 5"/>
          <p:cNvSpPr txBox="1"/>
          <p:nvPr/>
        </p:nvSpPr>
        <p:spPr>
          <a:xfrm>
            <a:off x="1143000" y="8229601"/>
            <a:ext cx="17752546" cy="685800"/>
          </a:xfrm>
          <a:prstGeom prst="rect">
            <a:avLst/>
          </a:prstGeom>
        </p:spPr>
        <p:txBody>
          <a:bodyPr vert="horz" wrap="square" lIns="182880" tIns="182880" rIns="182880" bIns="182880" rtlCol="0">
            <a:noAutofit/>
          </a:bodyPr>
          <a:lstStyle/>
          <a:p>
            <a:pPr marR="118110" algn="ctr"/>
            <a:r>
              <a:rPr lang="en-US" sz="4400" spc="10" dirty="0" smtClean="0">
                <a:solidFill>
                  <a:srgbClr val="D04848"/>
                </a:solidFill>
                <a:latin typeface="Gill Sans MT"/>
                <a:cs typeface="Gill Sans MT"/>
              </a:rPr>
              <a:t>UVIS Dark Observations</a:t>
            </a:r>
            <a:endParaRPr sz="4400" dirty="0">
              <a:solidFill>
                <a:srgbClr val="D04848"/>
              </a:solidFill>
              <a:latin typeface="Gill Sans MT"/>
              <a:cs typeface="Gill Sans MT"/>
            </a:endParaRPr>
          </a:p>
        </p:txBody>
      </p:sp>
      <p:sp>
        <p:nvSpPr>
          <p:cNvPr id="1800" name="object 5"/>
          <p:cNvSpPr txBox="1"/>
          <p:nvPr/>
        </p:nvSpPr>
        <p:spPr>
          <a:xfrm>
            <a:off x="19583400" y="8229600"/>
            <a:ext cx="17752546" cy="685800"/>
          </a:xfrm>
          <a:prstGeom prst="rect">
            <a:avLst/>
          </a:prstGeom>
        </p:spPr>
        <p:txBody>
          <a:bodyPr vert="horz" wrap="square" lIns="182880" tIns="182880" rIns="182880" bIns="182880" rtlCol="0">
            <a:noAutofit/>
          </a:bodyPr>
          <a:lstStyle/>
          <a:p>
            <a:pPr marR="118110" algn="ctr"/>
            <a:r>
              <a:rPr lang="en-US" sz="4400" spc="10" dirty="0" smtClean="0">
                <a:solidFill>
                  <a:srgbClr val="D04848"/>
                </a:solidFill>
                <a:latin typeface="Gill Sans MT"/>
                <a:cs typeface="Gill Sans MT"/>
              </a:rPr>
              <a:t>Pixel Stability</a:t>
            </a:r>
            <a:endParaRPr sz="4400" dirty="0">
              <a:solidFill>
                <a:srgbClr val="D04848"/>
              </a:solidFill>
              <a:latin typeface="Gill Sans MT"/>
              <a:cs typeface="Gill Sans MT"/>
            </a:endParaRPr>
          </a:p>
        </p:txBody>
      </p:sp>
      <p:grpSp>
        <p:nvGrpSpPr>
          <p:cNvPr id="1804" name="Group 1803"/>
          <p:cNvGrpSpPr/>
          <p:nvPr/>
        </p:nvGrpSpPr>
        <p:grpSpPr>
          <a:xfrm>
            <a:off x="762000" y="26441400"/>
            <a:ext cx="17966828" cy="838200"/>
            <a:chOff x="387350" y="7613650"/>
            <a:chExt cx="7339965" cy="3872753"/>
          </a:xfrm>
        </p:grpSpPr>
        <p:sp>
          <p:nvSpPr>
            <p:cNvPr id="10" name="object 10"/>
            <p:cNvSpPr/>
            <p:nvPr/>
          </p:nvSpPr>
          <p:spPr>
            <a:xfrm>
              <a:off x="387350" y="7613650"/>
              <a:ext cx="7339965" cy="0"/>
            </a:xfrm>
            <a:custGeom>
              <a:avLst/>
              <a:gdLst/>
              <a:ahLst/>
              <a:cxnLst/>
              <a:rect l="l" t="t" r="r" b="b"/>
              <a:pathLst>
                <a:path w="7339965">
                  <a:moveTo>
                    <a:pt x="7339592" y="0"/>
                  </a:moveTo>
                  <a:lnTo>
                    <a:pt x="0" y="0"/>
                  </a:lnTo>
                </a:path>
              </a:pathLst>
            </a:custGeom>
            <a:ln w="13296">
              <a:gradFill flip="none" rotWithShape="1">
                <a:gsLst>
                  <a:gs pos="30000">
                    <a:srgbClr val="000000"/>
                  </a:gs>
                  <a:gs pos="100000">
                    <a:srgbClr val="FFFFFF"/>
                  </a:gs>
                </a:gsLst>
                <a:path path="circle">
                  <a:fillToRect l="50000" t="50000" r="50000" b="50000"/>
                </a:path>
                <a:tileRect/>
              </a:gradFill>
            </a:ln>
          </p:spPr>
          <p:txBody>
            <a:bodyPr wrap="square" lIns="0" tIns="0" rIns="0" bIns="0" rtlCol="0"/>
            <a:lstStyle/>
            <a:p>
              <a:endParaRPr/>
            </a:p>
          </p:txBody>
        </p:sp>
        <p:sp>
          <p:nvSpPr>
            <p:cNvPr id="1802" name="object 5"/>
            <p:cNvSpPr txBox="1"/>
            <p:nvPr/>
          </p:nvSpPr>
          <p:spPr>
            <a:xfrm>
              <a:off x="449086" y="7828803"/>
              <a:ext cx="7191425" cy="3657600"/>
            </a:xfrm>
            <a:prstGeom prst="rect">
              <a:avLst/>
            </a:prstGeom>
          </p:spPr>
          <p:txBody>
            <a:bodyPr vert="horz" wrap="square" lIns="91440" tIns="91440" rIns="91440" bIns="91440" rtlCol="0">
              <a:noAutofit/>
            </a:bodyPr>
            <a:lstStyle/>
            <a:p>
              <a:pPr marR="118110" algn="ctr"/>
              <a:r>
                <a:rPr lang="en-US" sz="4400" spc="10" dirty="0" smtClean="0">
                  <a:solidFill>
                    <a:srgbClr val="D04848"/>
                  </a:solidFill>
                  <a:latin typeface="Gill Sans MT"/>
                  <a:cs typeface="Gill Sans MT"/>
                </a:rPr>
                <a:t>‘Pixel History’ Images</a:t>
              </a:r>
              <a:endParaRPr sz="4400" dirty="0">
                <a:solidFill>
                  <a:srgbClr val="D04848"/>
                </a:solidFill>
                <a:latin typeface="Gill Sans MT"/>
                <a:cs typeface="Gill Sans MT"/>
              </a:endParaRPr>
            </a:p>
            <a:p>
              <a:pPr marL="25400" marR="10160" indent="425450" algn="just">
                <a:lnSpc>
                  <a:spcPct val="101299"/>
                </a:lnSpc>
                <a:spcBef>
                  <a:spcPts val="718"/>
                </a:spcBef>
              </a:pPr>
              <a:endParaRPr lang="fr-FR" sz="3200" dirty="0">
                <a:solidFill>
                  <a:srgbClr val="231F20"/>
                </a:solidFill>
                <a:latin typeface="Garamond"/>
                <a:cs typeface="Garamond"/>
              </a:endParaRPr>
            </a:p>
          </p:txBody>
        </p:sp>
      </p:gr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35113524"/>
            <a:ext cx="4572000" cy="2881745"/>
          </a:xfrm>
          <a:prstGeom prst="rect">
            <a:avLst/>
          </a:prstGeom>
        </p:spPr>
      </p:pic>
      <p:sp>
        <p:nvSpPr>
          <p:cNvPr id="7" name="Rectangle 6"/>
          <p:cNvSpPr/>
          <p:nvPr/>
        </p:nvSpPr>
        <p:spPr>
          <a:xfrm>
            <a:off x="7924800" y="3581400"/>
            <a:ext cx="22707600" cy="861774"/>
          </a:xfrm>
          <a:prstGeom prst="rect">
            <a:avLst/>
          </a:prstGeom>
        </p:spPr>
        <p:txBody>
          <a:bodyPr wrap="square" lIns="182880" tIns="91440" rIns="182880" bIns="91440" anchor="ctr">
            <a:spAutoFit/>
          </a:bodyPr>
          <a:lstStyle/>
          <a:p>
            <a:pPr marL="210820" marR="196850" algn="ctr"/>
            <a:r>
              <a:rPr lang="en-US" sz="4400" b="1" spc="-40" dirty="0" smtClean="0">
                <a:solidFill>
                  <a:srgbClr val="231F20"/>
                </a:solidFill>
                <a:latin typeface="Garamond"/>
                <a:cs typeface="Garamond"/>
              </a:rPr>
              <a:t>Matthew Bourque</a:t>
            </a:r>
            <a:r>
              <a:rPr lang="en-US" sz="4400" spc="-40" dirty="0" smtClean="0">
                <a:solidFill>
                  <a:srgbClr val="231F20"/>
                </a:solidFill>
                <a:latin typeface="Garamond"/>
                <a:cs typeface="Garamond"/>
              </a:rPr>
              <a:t>, Sylvia Baggett, David </a:t>
            </a:r>
            <a:r>
              <a:rPr lang="en-US" sz="4400" spc="-40" dirty="0" err="1" smtClean="0">
                <a:solidFill>
                  <a:srgbClr val="231F20"/>
                </a:solidFill>
                <a:latin typeface="Garamond"/>
                <a:cs typeface="Garamond"/>
              </a:rPr>
              <a:t>Borncamp</a:t>
            </a:r>
            <a:r>
              <a:rPr lang="en-US" sz="4400" spc="-40" dirty="0" smtClean="0">
                <a:solidFill>
                  <a:srgbClr val="231F20"/>
                </a:solidFill>
                <a:latin typeface="Garamond"/>
                <a:cs typeface="Garamond"/>
              </a:rPr>
              <a:t>, Norman </a:t>
            </a:r>
            <a:r>
              <a:rPr lang="en-US" sz="4400" spc="-40" dirty="0" err="1" smtClean="0">
                <a:solidFill>
                  <a:srgbClr val="231F20"/>
                </a:solidFill>
                <a:latin typeface="Garamond"/>
                <a:cs typeface="Garamond"/>
              </a:rPr>
              <a:t>Grogin</a:t>
            </a:r>
            <a:r>
              <a:rPr lang="en-US" sz="4400" spc="-40" dirty="0" smtClean="0">
                <a:solidFill>
                  <a:srgbClr val="231F20"/>
                </a:solidFill>
                <a:latin typeface="Garamond"/>
                <a:cs typeface="Garamond"/>
              </a:rPr>
              <a:t>, </a:t>
            </a:r>
            <a:r>
              <a:rPr lang="en-US" sz="4400" spc="-90" dirty="0" smtClean="0">
                <a:solidFill>
                  <a:srgbClr val="231F20"/>
                </a:solidFill>
                <a:latin typeface="Garamond"/>
                <a:cs typeface="Garamond"/>
              </a:rPr>
              <a:t>and the WFC3 Team (STScI)</a:t>
            </a:r>
          </a:p>
        </p:txBody>
      </p:sp>
      <p:pic>
        <p:nvPicPr>
          <p:cNvPr id="33" name="Picture 1" descr="wfc3logo.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57800" y="35204400"/>
            <a:ext cx="4953001" cy="2889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2" name="Group 31"/>
          <p:cNvGrpSpPr/>
          <p:nvPr/>
        </p:nvGrpSpPr>
        <p:grpSpPr>
          <a:xfrm>
            <a:off x="762000" y="15849600"/>
            <a:ext cx="17983200" cy="914400"/>
            <a:chOff x="387350" y="7613650"/>
            <a:chExt cx="7339965" cy="3657600"/>
          </a:xfrm>
        </p:grpSpPr>
        <p:sp>
          <p:nvSpPr>
            <p:cNvPr id="34" name="object 10"/>
            <p:cNvSpPr/>
            <p:nvPr/>
          </p:nvSpPr>
          <p:spPr>
            <a:xfrm>
              <a:off x="387350" y="7613650"/>
              <a:ext cx="7339965" cy="0"/>
            </a:xfrm>
            <a:custGeom>
              <a:avLst/>
              <a:gdLst/>
              <a:ahLst/>
              <a:cxnLst/>
              <a:rect l="l" t="t" r="r" b="b"/>
              <a:pathLst>
                <a:path w="7339965">
                  <a:moveTo>
                    <a:pt x="7339592" y="0"/>
                  </a:moveTo>
                  <a:lnTo>
                    <a:pt x="0" y="0"/>
                  </a:lnTo>
                </a:path>
              </a:pathLst>
            </a:custGeom>
            <a:ln w="13296">
              <a:gradFill flip="none" rotWithShape="1">
                <a:gsLst>
                  <a:gs pos="30000">
                    <a:srgbClr val="000000"/>
                  </a:gs>
                  <a:gs pos="100000">
                    <a:srgbClr val="FFFFFF"/>
                  </a:gs>
                </a:gsLst>
                <a:path path="circle">
                  <a:fillToRect l="50000" t="50000" r="50000" b="50000"/>
                </a:path>
                <a:tileRect/>
              </a:gradFill>
            </a:ln>
          </p:spPr>
          <p:txBody>
            <a:bodyPr wrap="square" lIns="0" tIns="0" rIns="0" bIns="0" rtlCol="0"/>
            <a:lstStyle/>
            <a:p>
              <a:endParaRPr/>
            </a:p>
          </p:txBody>
        </p:sp>
        <p:sp>
          <p:nvSpPr>
            <p:cNvPr id="35" name="object 5"/>
            <p:cNvSpPr txBox="1"/>
            <p:nvPr/>
          </p:nvSpPr>
          <p:spPr>
            <a:xfrm>
              <a:off x="463550" y="7613650"/>
              <a:ext cx="7191425" cy="3657600"/>
            </a:xfrm>
            <a:prstGeom prst="rect">
              <a:avLst/>
            </a:prstGeom>
          </p:spPr>
          <p:txBody>
            <a:bodyPr vert="horz" wrap="square" lIns="91440" tIns="91440" rIns="91440" bIns="91440" rtlCol="0">
              <a:noAutofit/>
            </a:bodyPr>
            <a:lstStyle/>
            <a:p>
              <a:pPr marR="118110" algn="ctr"/>
              <a:r>
                <a:rPr lang="en-US" sz="4400" spc="10" dirty="0" smtClean="0">
                  <a:solidFill>
                    <a:srgbClr val="D04848"/>
                  </a:solidFill>
                  <a:latin typeface="Gill Sans MT"/>
                  <a:cs typeface="Gill Sans MT"/>
                </a:rPr>
                <a:t>Hot Pixels and Dark Current</a:t>
              </a:r>
              <a:endParaRPr sz="4400" dirty="0">
                <a:solidFill>
                  <a:srgbClr val="D04848"/>
                </a:solidFill>
                <a:latin typeface="Gill Sans MT"/>
                <a:cs typeface="Gill Sans MT"/>
              </a:endParaRPr>
            </a:p>
            <a:p>
              <a:pPr marL="25400" marR="10160" indent="425450" algn="just">
                <a:lnSpc>
                  <a:spcPct val="101299"/>
                </a:lnSpc>
                <a:spcBef>
                  <a:spcPts val="718"/>
                </a:spcBef>
              </a:pPr>
              <a:endParaRPr lang="fr-FR" sz="3200" dirty="0">
                <a:solidFill>
                  <a:srgbClr val="231F20"/>
                </a:solidFill>
                <a:latin typeface="Garamond"/>
                <a:cs typeface="Garamond"/>
              </a:endParaRPr>
            </a:p>
          </p:txBody>
        </p:sp>
      </p:gr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16764000"/>
            <a:ext cx="8896922" cy="7010879"/>
          </a:xfrm>
          <a:prstGeom prst="rect">
            <a:avLst/>
          </a:prstGeom>
        </p:spPr>
      </p:pic>
      <p:pic>
        <p:nvPicPr>
          <p:cNvPr id="39" name="Picture 3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06000" y="16764000"/>
            <a:ext cx="8904919" cy="7027455"/>
          </a:xfrm>
          <a:prstGeom prst="rect">
            <a:avLst/>
          </a:prstGeom>
        </p:spPr>
      </p:pic>
      <p:sp>
        <p:nvSpPr>
          <p:cNvPr id="48" name="TextBox 47"/>
          <p:cNvSpPr txBox="1"/>
          <p:nvPr/>
        </p:nvSpPr>
        <p:spPr>
          <a:xfrm>
            <a:off x="762000" y="23926800"/>
            <a:ext cx="17678400" cy="2554545"/>
          </a:xfrm>
          <a:prstGeom prst="rect">
            <a:avLst/>
          </a:prstGeom>
          <a:noFill/>
        </p:spPr>
        <p:txBody>
          <a:bodyPr wrap="square" rtlCol="0">
            <a:spAutoFit/>
          </a:bodyPr>
          <a:lstStyle/>
          <a:p>
            <a:pPr algn="just"/>
            <a:r>
              <a:rPr lang="en-US" sz="3200" dirty="0" smtClean="0">
                <a:latin typeface="Garamond"/>
                <a:cs typeface="Garamond"/>
              </a:rPr>
              <a:t>The median </a:t>
            </a:r>
            <a:r>
              <a:rPr lang="en-US" sz="3200" dirty="0">
                <a:latin typeface="Garamond"/>
                <a:cs typeface="Garamond"/>
              </a:rPr>
              <a:t>dark current </a:t>
            </a:r>
            <a:r>
              <a:rPr lang="en-US" sz="3200" dirty="0" smtClean="0">
                <a:latin typeface="Garamond"/>
                <a:cs typeface="Garamond"/>
              </a:rPr>
              <a:t>(left) and number of hot pixels (right) over time </a:t>
            </a:r>
            <a:r>
              <a:rPr lang="en-US" sz="3200" dirty="0">
                <a:latin typeface="Garamond"/>
                <a:cs typeface="Garamond"/>
              </a:rPr>
              <a:t>for Chip 2 (Amps C &amp; D).  </a:t>
            </a:r>
            <a:r>
              <a:rPr lang="en-US" sz="3200" dirty="0" smtClean="0">
                <a:latin typeface="Garamond"/>
                <a:cs typeface="Garamond"/>
              </a:rPr>
              <a:t>Dark current increases roughly 0.5 e-/hr/year and is currently ~8 e-/hr.  Approximately 1000 </a:t>
            </a:r>
            <a:r>
              <a:rPr lang="en-US" sz="3200" dirty="0">
                <a:latin typeface="Garamond"/>
                <a:cs typeface="Garamond"/>
              </a:rPr>
              <a:t>new hot pixels above the 54 e-/hr threshold appear every day, currently occupying ~</a:t>
            </a:r>
            <a:r>
              <a:rPr lang="en-US" sz="3200" dirty="0" smtClean="0">
                <a:latin typeface="Garamond"/>
                <a:cs typeface="Garamond"/>
              </a:rPr>
              <a:t>4% </a:t>
            </a:r>
            <a:r>
              <a:rPr lang="en-US" sz="3200" dirty="0">
                <a:latin typeface="Garamond"/>
                <a:cs typeface="Garamond"/>
              </a:rPr>
              <a:t>of each chip. Each month, the UVIS detector is warmed to +20C (shaded in gray/white regions), erasing </a:t>
            </a:r>
            <a:r>
              <a:rPr lang="en-US" sz="3200" dirty="0" smtClean="0">
                <a:latin typeface="Garamond"/>
                <a:cs typeface="Garamond"/>
              </a:rPr>
              <a:t>10-20</a:t>
            </a:r>
            <a:r>
              <a:rPr lang="en-US" sz="3200" dirty="0">
                <a:latin typeface="Garamond"/>
                <a:cs typeface="Garamond"/>
              </a:rPr>
              <a:t>% of the hot </a:t>
            </a:r>
            <a:r>
              <a:rPr lang="en-US" sz="3200" dirty="0" smtClean="0">
                <a:latin typeface="Garamond"/>
                <a:cs typeface="Garamond"/>
              </a:rPr>
              <a:t>pixels.  </a:t>
            </a:r>
            <a:endParaRPr lang="en-US" sz="3200" i="1" dirty="0">
              <a:latin typeface="Garamond"/>
              <a:cs typeface="Garamond"/>
            </a:endParaRPr>
          </a:p>
          <a:p>
            <a:pPr algn="just">
              <a:buFont typeface="Arial" charset="0"/>
              <a:buChar char="•"/>
            </a:pPr>
            <a:endParaRPr lang="en-US" sz="3200" dirty="0" smtClean="0">
              <a:latin typeface="Garamond"/>
              <a:cs typeface="Garamond"/>
            </a:endParaRPr>
          </a:p>
        </p:txBody>
      </p:sp>
      <p:sp>
        <p:nvSpPr>
          <p:cNvPr id="38" name="object 12"/>
          <p:cNvSpPr/>
          <p:nvPr/>
        </p:nvSpPr>
        <p:spPr>
          <a:xfrm rot="5400000" flipV="1">
            <a:off x="4788114" y="23024887"/>
            <a:ext cx="29489400" cy="660826"/>
          </a:xfrm>
          <a:custGeom>
            <a:avLst/>
            <a:gdLst/>
            <a:ahLst/>
            <a:cxnLst/>
            <a:rect l="l" t="t" r="r" b="b"/>
            <a:pathLst>
              <a:path w="14918690">
                <a:moveTo>
                  <a:pt x="14918519" y="0"/>
                </a:moveTo>
                <a:lnTo>
                  <a:pt x="0" y="0"/>
                </a:lnTo>
              </a:path>
            </a:pathLst>
          </a:custGeom>
          <a:ln w="13296">
            <a:gradFill flip="none" rotWithShape="1">
              <a:gsLst>
                <a:gs pos="50000">
                  <a:schemeClr val="tx1"/>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pic>
        <p:nvPicPr>
          <p:cNvPr id="9" name="Picture 8" descr="Screen Shot 2016-04-25 at 4.08.05 PM.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4400" y="9372600"/>
            <a:ext cx="6096000" cy="6096000"/>
          </a:xfrm>
          <a:prstGeom prst="rect">
            <a:avLst/>
          </a:prstGeom>
        </p:spPr>
      </p:pic>
      <p:pic>
        <p:nvPicPr>
          <p:cNvPr id="19" name="Picture 18" descr="dark_histogram.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868400" y="9372600"/>
            <a:ext cx="5029200" cy="6206682"/>
          </a:xfrm>
          <a:prstGeom prst="rect">
            <a:avLst/>
          </a:prstGeom>
        </p:spPr>
      </p:pic>
      <p:sp>
        <p:nvSpPr>
          <p:cNvPr id="45" name="TextBox 44"/>
          <p:cNvSpPr txBox="1"/>
          <p:nvPr/>
        </p:nvSpPr>
        <p:spPr>
          <a:xfrm>
            <a:off x="7162800" y="9448800"/>
            <a:ext cx="6477000" cy="6001642"/>
          </a:xfrm>
          <a:prstGeom prst="rect">
            <a:avLst/>
          </a:prstGeom>
          <a:noFill/>
        </p:spPr>
        <p:txBody>
          <a:bodyPr wrap="square" rtlCol="0">
            <a:spAutoFit/>
          </a:bodyPr>
          <a:lstStyle/>
          <a:p>
            <a:pPr algn="just"/>
            <a:r>
              <a:rPr lang="en-US" sz="3200" dirty="0" smtClean="0">
                <a:latin typeface="Garamond"/>
                <a:cs typeface="Garamond"/>
              </a:rPr>
              <a:t>(Left) A 50x50 pixel region taken from a 900-second UVIS dark, showing the nominal features of background dark current, cosmic rays, and hot pixels (defined as pixels with dark current exceeding 54 e-/hr).</a:t>
            </a:r>
          </a:p>
          <a:p>
            <a:pPr algn="just"/>
            <a:endParaRPr lang="en-US" sz="3200" dirty="0" smtClean="0">
              <a:latin typeface="Garamond"/>
              <a:cs typeface="Garamond"/>
            </a:endParaRPr>
          </a:p>
          <a:p>
            <a:pPr algn="just"/>
            <a:r>
              <a:rPr lang="en-US" sz="3200" dirty="0" smtClean="0">
                <a:latin typeface="Garamond"/>
                <a:cs typeface="Garamond"/>
              </a:rPr>
              <a:t>(Right) The distribution of pixel values in a 900-second UVIS dark.  The pixels with values exceeding the 54 e-/</a:t>
            </a:r>
            <a:r>
              <a:rPr lang="en-US" sz="3200" dirty="0" err="1" smtClean="0">
                <a:latin typeface="Garamond"/>
                <a:cs typeface="Garamond"/>
              </a:rPr>
              <a:t>hr</a:t>
            </a:r>
            <a:r>
              <a:rPr lang="en-US" sz="3200" dirty="0" smtClean="0">
                <a:latin typeface="Garamond"/>
                <a:cs typeface="Garamond"/>
              </a:rPr>
              <a:t> threshold (13.5 e- in 900 sec) are shaded in red. Bin size is 0.5 e-.  </a:t>
            </a:r>
            <a:endParaRPr lang="en-US" sz="3200" dirty="0">
              <a:latin typeface="Garamond"/>
              <a:cs typeface="Garamond"/>
            </a:endParaRPr>
          </a:p>
        </p:txBody>
      </p:sp>
      <p:grpSp>
        <p:nvGrpSpPr>
          <p:cNvPr id="6" name="Group 5"/>
          <p:cNvGrpSpPr/>
          <p:nvPr/>
        </p:nvGrpSpPr>
        <p:grpSpPr>
          <a:xfrm>
            <a:off x="14554200" y="35204402"/>
            <a:ext cx="4267200" cy="2862999"/>
            <a:chOff x="457200" y="35371063"/>
            <a:chExt cx="3886200" cy="2607374"/>
          </a:xfrm>
        </p:grpSpPr>
        <p:sp>
          <p:nvSpPr>
            <p:cNvPr id="42" name="Rectangle 41"/>
            <p:cNvSpPr/>
            <p:nvPr/>
          </p:nvSpPr>
          <p:spPr>
            <a:xfrm>
              <a:off x="457200" y="37417844"/>
              <a:ext cx="3870840" cy="560593"/>
            </a:xfrm>
            <a:prstGeom prst="rect">
              <a:avLst/>
            </a:prstGeom>
          </p:spPr>
          <p:txBody>
            <a:bodyPr wrap="square" lIns="182880" tIns="91440" rIns="182880" bIns="91440" anchor="ctr">
              <a:spAutoFit/>
            </a:bodyPr>
            <a:lstStyle/>
            <a:p>
              <a:pPr marL="210820" marR="196850" algn="ctr"/>
              <a:r>
                <a:rPr lang="en-US" sz="2800" spc="-40" dirty="0" smtClean="0">
                  <a:solidFill>
                    <a:srgbClr val="D04848"/>
                  </a:solidFill>
                  <a:latin typeface="Garamond"/>
                  <a:cs typeface="Garamond"/>
                </a:rPr>
                <a:t>Poster </a:t>
              </a:r>
              <a:r>
                <a:rPr lang="en-US" sz="2800" spc="-40" dirty="0" smtClean="0">
                  <a:solidFill>
                    <a:srgbClr val="D04848"/>
                  </a:solidFill>
                  <a:latin typeface="Garamond"/>
                  <a:cs typeface="Garamond"/>
                </a:rPr>
                <a:t>117.11</a:t>
              </a:r>
              <a:endParaRPr lang="en-US" sz="2800" spc="-90" dirty="0" smtClean="0">
                <a:solidFill>
                  <a:srgbClr val="D04848"/>
                </a:solidFill>
                <a:latin typeface="Garamond"/>
                <a:cs typeface="Garamond"/>
              </a:endParaRPr>
            </a:p>
          </p:txBody>
        </p:sp>
        <p:pic>
          <p:nvPicPr>
            <p:cNvPr id="3" name="Picture 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7200" y="35371063"/>
              <a:ext cx="3886200" cy="2071142"/>
            </a:xfrm>
            <a:prstGeom prst="rect">
              <a:avLst/>
            </a:prstGeom>
          </p:spPr>
        </p:pic>
      </p:grpSp>
      <p:sp>
        <p:nvSpPr>
          <p:cNvPr id="21" name="TextBox 20"/>
          <p:cNvSpPr txBox="1"/>
          <p:nvPr/>
        </p:nvSpPr>
        <p:spPr>
          <a:xfrm>
            <a:off x="26505606" y="37126245"/>
            <a:ext cx="11887200" cy="1278555"/>
          </a:xfrm>
          <a:prstGeom prst="rect">
            <a:avLst/>
          </a:prstGeom>
          <a:noFill/>
        </p:spPr>
        <p:txBody>
          <a:bodyPr wrap="square" rtlCol="0">
            <a:spAutoFit/>
          </a:bodyPr>
          <a:lstStyle/>
          <a:p>
            <a:pPr marL="482600" marR="10160" indent="-457200">
              <a:spcBef>
                <a:spcPts val="610"/>
              </a:spcBef>
              <a:buFont typeface="Arial"/>
              <a:buChar char="•"/>
            </a:pPr>
            <a:r>
              <a:rPr lang="en-US" sz="2400" dirty="0" smtClean="0">
                <a:solidFill>
                  <a:srgbClr val="231F20"/>
                </a:solidFill>
                <a:latin typeface="Garamond"/>
                <a:cs typeface="Garamond"/>
              </a:rPr>
              <a:t>Dave’s ISR</a:t>
            </a:r>
            <a:endParaRPr lang="en-US" sz="2400" dirty="0">
              <a:solidFill>
                <a:srgbClr val="231F20"/>
              </a:solidFill>
              <a:latin typeface="Garamond"/>
              <a:cs typeface="Garamond"/>
            </a:endParaRPr>
          </a:p>
          <a:p>
            <a:pPr marL="482600" marR="10160" indent="-457200">
              <a:spcBef>
                <a:spcPts val="610"/>
              </a:spcBef>
              <a:buFont typeface="Arial"/>
              <a:buChar char="•"/>
            </a:pPr>
            <a:r>
              <a:rPr lang="en-US" sz="2400" dirty="0" smtClean="0">
                <a:solidFill>
                  <a:srgbClr val="231F20"/>
                </a:solidFill>
                <a:latin typeface="Garamond"/>
                <a:cs typeface="Garamond"/>
              </a:rPr>
              <a:t>STScI </a:t>
            </a:r>
            <a:r>
              <a:rPr lang="en-US" sz="2400" dirty="0">
                <a:solidFill>
                  <a:srgbClr val="231F20"/>
                </a:solidFill>
                <a:latin typeface="Garamond"/>
                <a:cs typeface="Garamond"/>
              </a:rPr>
              <a:t>Help Desk: </a:t>
            </a:r>
            <a:r>
              <a:rPr lang="en-US" sz="2400" dirty="0" err="1">
                <a:solidFill>
                  <a:srgbClr val="FF0000"/>
                </a:solidFill>
                <a:latin typeface="Garamond"/>
                <a:cs typeface="Garamond"/>
              </a:rPr>
              <a:t>help@stsci.edu</a:t>
            </a:r>
            <a:endParaRPr lang="en-US" sz="2400" dirty="0">
              <a:solidFill>
                <a:srgbClr val="FF0000"/>
              </a:solidFill>
              <a:latin typeface="Garamond"/>
              <a:cs typeface="Garamond"/>
            </a:endParaRPr>
          </a:p>
          <a:p>
            <a:endParaRPr lang="en-US" sz="2400" dirty="0"/>
          </a:p>
        </p:txBody>
      </p:sp>
      <p:pic>
        <p:nvPicPr>
          <p:cNvPr id="11" name="Picture 10" descr="nasa.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668000" y="35280600"/>
            <a:ext cx="3471231" cy="2881122"/>
          </a:xfrm>
          <a:prstGeom prst="rect">
            <a:avLst/>
          </a:prstGeom>
        </p:spPr>
      </p:pic>
      <p:pic>
        <p:nvPicPr>
          <p:cNvPr id="24" name="Picture 23" descr="Screen Shot 2017-05-04 at 11.44.56.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0409430" y="10210800"/>
            <a:ext cx="7487369" cy="6705600"/>
          </a:xfrm>
          <a:prstGeom prst="rect">
            <a:avLst/>
          </a:prstGeom>
        </p:spPr>
      </p:pic>
      <p:pic>
        <p:nvPicPr>
          <p:cNvPr id="12" name="Picture 11" descr="Screen Shot 2017-05-04 at 16.57.04.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345400" y="18745200"/>
            <a:ext cx="8559800" cy="8890000"/>
          </a:xfrm>
          <a:prstGeom prst="rect">
            <a:avLst/>
          </a:prstGeom>
        </p:spPr>
      </p:pic>
      <p:pic>
        <p:nvPicPr>
          <p:cNvPr id="36" name="Picture 35" descr="Screen Shot 2017-05-04 at 16.57.04.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9845000" y="18745200"/>
            <a:ext cx="8559800" cy="8890000"/>
          </a:xfrm>
          <a:prstGeom prst="rect">
            <a:avLst/>
          </a:prstGeom>
        </p:spPr>
      </p:pic>
      <p:pic>
        <p:nvPicPr>
          <p:cNvPr id="13" name="Picture 12" descr="Screen Shot 2017-05-04 at 17.08.46.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8879800" y="29184600"/>
            <a:ext cx="8940800" cy="6616700"/>
          </a:xfrm>
          <a:prstGeom prst="rect">
            <a:avLst/>
          </a:prstGeom>
        </p:spPr>
      </p:pic>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952</TotalTime>
  <Words>392</Words>
  <Application>Microsoft Macintosh PowerPoint</Application>
  <PresentationFormat>Custom</PresentationFormat>
  <Paragraphs>16</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Matthew Bourque</cp:lastModifiedBy>
  <cp:revision>113</cp:revision>
  <dcterms:created xsi:type="dcterms:W3CDTF">2015-12-07T08:46:06Z</dcterms:created>
  <dcterms:modified xsi:type="dcterms:W3CDTF">2017-05-05T16:18:28Z</dcterms:modified>
</cp:coreProperties>
</file>